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61" r:id="rId1"/>
  </p:sldMasterIdLst>
  <p:notesMasterIdLst>
    <p:notesMasterId r:id="rId26"/>
  </p:notesMasterIdLst>
  <p:sldIdLst>
    <p:sldId id="256" r:id="rId2"/>
    <p:sldId id="260" r:id="rId3"/>
    <p:sldId id="257" r:id="rId4"/>
    <p:sldId id="272" r:id="rId5"/>
    <p:sldId id="259" r:id="rId6"/>
    <p:sldId id="282" r:id="rId7"/>
    <p:sldId id="274" r:id="rId8"/>
    <p:sldId id="273" r:id="rId9"/>
    <p:sldId id="261" r:id="rId10"/>
    <p:sldId id="277" r:id="rId11"/>
    <p:sldId id="262" r:id="rId12"/>
    <p:sldId id="276" r:id="rId13"/>
    <p:sldId id="263" r:id="rId14"/>
    <p:sldId id="270" r:id="rId15"/>
    <p:sldId id="264" r:id="rId16"/>
    <p:sldId id="265" r:id="rId17"/>
    <p:sldId id="266" r:id="rId18"/>
    <p:sldId id="279" r:id="rId19"/>
    <p:sldId id="283" r:id="rId20"/>
    <p:sldId id="281" r:id="rId21"/>
    <p:sldId id="278" r:id="rId22"/>
    <p:sldId id="275" r:id="rId23"/>
    <p:sldId id="268" r:id="rId24"/>
    <p:sldId id="26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472" autoAdjust="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C3FD74BF-9CD9-4A85-A347-CE1D6B3476A9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0F764709-3A98-43CC-BB2F-13275042B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39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64709-3A98-43CC-BB2F-13275042B6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38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84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7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0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33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57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6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1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63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2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859EC29-AB51-4235-93D7-D93A9A0D5173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7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EC29-AB51-4235-93D7-D93A9A0D5173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21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859EC29-AB51-4235-93D7-D93A9A0D5173}" type="datetimeFigureOut">
              <a:rPr lang="en-US" smtClean="0"/>
              <a:t>27-Sep-21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864DFA-66D5-43F9-A393-AB3091C3A1D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83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547ABB-87EF-4BB5-AF66-CAB3A437D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643467"/>
            <a:ext cx="10415103" cy="3471333"/>
          </a:xfrm>
        </p:spPr>
        <p:txBody>
          <a:bodyPr anchor="ctr">
            <a:norm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4800" b="1" cap="all" spc="200" dirty="0">
                <a:solidFill>
                  <a:schemeClr val="tx2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0510-6201 – Digital Signal Processing</a:t>
            </a:r>
            <a:br>
              <a:rPr lang="en-US" sz="4800" b="1" cap="all" spc="200" dirty="0">
                <a:solidFill>
                  <a:schemeClr val="tx2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br>
              <a:rPr lang="en-US" sz="4800" b="1" cap="all" spc="200" dirty="0">
                <a:solidFill>
                  <a:schemeClr val="tx2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en-US" sz="4800" b="1" cap="all" spc="200" dirty="0">
                <a:solidFill>
                  <a:schemeClr val="tx2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Final Project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0C39648-26F4-4AAF-8522-7B25C40AC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6976" y="4482547"/>
            <a:ext cx="7038048" cy="1493223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effectLst/>
                <a:latin typeface="David" panose="020E0502060401010101" pitchFamily="34" charset="-79"/>
                <a:ea typeface="Calibri" panose="020F0502020204030204" pitchFamily="34" charset="0"/>
                <a:cs typeface="David" panose="020E0502060401010101" pitchFamily="34" charset="-79"/>
              </a:rPr>
              <a:t>WNNVD – Weighted Nuclear Norm for Video Denoising</a:t>
            </a:r>
            <a:endParaRPr lang="en-US" dirty="0">
              <a:effectLst/>
              <a:latin typeface="David" panose="020E0502060401010101" pitchFamily="34" charset="-79"/>
              <a:ea typeface="Calibri" panose="020F0502020204030204" pitchFamily="34" charset="0"/>
              <a:cs typeface="David" panose="020E0502060401010101" pitchFamily="34" charset="-79"/>
            </a:endParaRPr>
          </a:p>
          <a:p>
            <a:pPr algn="ctr"/>
            <a:r>
              <a:rPr lang="en-US" sz="1600" dirty="0"/>
              <a:t>Roy </a:t>
            </a:r>
            <a:r>
              <a:rPr lang="en-US" sz="1600" dirty="0" err="1"/>
              <a:t>Hachnochi</a:t>
            </a:r>
            <a:r>
              <a:rPr lang="en-US" sz="1600" dirty="0"/>
              <a:t> , Uri </a:t>
            </a:r>
            <a:r>
              <a:rPr lang="en-US" sz="1600" dirty="0" err="1"/>
              <a:t>kapustin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1694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E786F6-0820-4C79-B67F-A3C129F1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WNNVD – Preprocessing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3AC451F-7C3E-46F4-8CD8-12B330E91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160000"/>
              </a:lnSpc>
            </a:pPr>
            <a:r>
              <a:rPr lang="en-US" sz="2000" dirty="0"/>
              <a:t>A simple and naïve video denoising, </a:t>
            </a:r>
            <a:r>
              <a:rPr lang="en-US" sz="2000" dirty="0" err="1"/>
              <a:t>e.g</a:t>
            </a:r>
            <a:r>
              <a:rPr lang="en-US" sz="2000" dirty="0"/>
              <a:t> Gaussian filter and Median filter.</a:t>
            </a:r>
          </a:p>
          <a:p>
            <a:pPr lvl="1" algn="l" rtl="0"/>
            <a:r>
              <a:rPr lang="en-US" sz="2000" dirty="0"/>
              <a:t>The purpose of this step is to enhance the performance of the following block matching.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F793936-0388-4ED2-91FD-69E4A8F76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8" b="16603"/>
          <a:stretch/>
        </p:blipFill>
        <p:spPr>
          <a:xfrm>
            <a:off x="7344697" y="0"/>
            <a:ext cx="4847303" cy="612211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18B3A246-CC44-40BB-A181-6811BD5FC365}"/>
              </a:ext>
            </a:extLst>
          </p:cNvPr>
          <p:cNvSpPr/>
          <p:nvPr/>
        </p:nvSpPr>
        <p:spPr>
          <a:xfrm>
            <a:off x="8131278" y="143872"/>
            <a:ext cx="424016" cy="32446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44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0D6196-48DD-4C97-BCF9-62688756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WNNVD – Block Matching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08C827-38ED-4688-8B59-C48D340F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38870"/>
          </a:xfrm>
        </p:spPr>
        <p:txBody>
          <a:bodyPr>
            <a:normAutofit/>
          </a:bodyPr>
          <a:lstStyle/>
          <a:p>
            <a:pPr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The grouping step. Each group will consist of similar patches both spatially and temporally.</a:t>
            </a:r>
          </a:p>
          <a:p>
            <a:pPr lvl="1"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 Grouping from different frames is done sequentially.</a:t>
            </a:r>
          </a:p>
          <a:p>
            <a:pPr lvl="2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A list of reference patches is chosen from a single frame</a:t>
            </a:r>
          </a:p>
          <a:p>
            <a:pPr lvl="3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In our case we choose them by grid</a:t>
            </a:r>
            <a:endParaRPr lang="en-US" sz="2000" dirty="0"/>
          </a:p>
          <a:p>
            <a:pPr lvl="2"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600" dirty="0"/>
              <a:t>“Past” and “Future” frames handled separately.</a:t>
            </a:r>
          </a:p>
          <a:p>
            <a:pPr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Done in 2 steps:</a:t>
            </a:r>
          </a:p>
          <a:p>
            <a:pPr lvl="1"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Non-Predictive Search – </a:t>
            </a:r>
          </a:p>
          <a:p>
            <a:pPr lvl="2"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Executed only in the current reference frame.</a:t>
            </a:r>
          </a:p>
          <a:p>
            <a:pPr lvl="1"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600" b="1" dirty="0"/>
              <a:t>Predictive Search – </a:t>
            </a:r>
          </a:p>
          <a:p>
            <a:pPr lvl="2"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Executed on the “past” and “future” frames.</a:t>
            </a:r>
          </a:p>
          <a:p>
            <a:pPr lvl="2" algn="l" rtl="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Around each similar patch from the previous frame, we open a search window to find a defined number of similar patches.</a:t>
            </a:r>
          </a:p>
          <a:p>
            <a:pPr lvl="2" algn="l" rtl="0">
              <a:lnSpc>
                <a:spcPct val="120000"/>
              </a:lnSpc>
            </a:pP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7452707-D67E-4159-9593-F77E958BC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8" b="16603"/>
          <a:stretch/>
        </p:blipFill>
        <p:spPr>
          <a:xfrm>
            <a:off x="7344697" y="0"/>
            <a:ext cx="4847303" cy="612211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98DB4E8F-E6B7-470A-8E2F-FB5ED2B02072}"/>
              </a:ext>
            </a:extLst>
          </p:cNvPr>
          <p:cNvSpPr/>
          <p:nvPr/>
        </p:nvSpPr>
        <p:spPr>
          <a:xfrm>
            <a:off x="8843261" y="17998"/>
            <a:ext cx="880841" cy="44112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2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0D6196-48DD-4C97-BCF9-62688756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WNNVD – Block Matching (Example)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7452707-D67E-4159-9593-F77E958BC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8" b="16603"/>
          <a:stretch/>
        </p:blipFill>
        <p:spPr>
          <a:xfrm>
            <a:off x="7344697" y="0"/>
            <a:ext cx="4847303" cy="612211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98DB4E8F-E6B7-470A-8E2F-FB5ED2B02072}"/>
              </a:ext>
            </a:extLst>
          </p:cNvPr>
          <p:cNvSpPr/>
          <p:nvPr/>
        </p:nvSpPr>
        <p:spPr>
          <a:xfrm>
            <a:off x="8843261" y="17998"/>
            <a:ext cx="880841" cy="44112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7F7EA4D-1A6C-42E2-AF56-6577C01CAE01}"/>
              </a:ext>
            </a:extLst>
          </p:cNvPr>
          <p:cNvPicPr/>
          <p:nvPr/>
        </p:nvPicPr>
        <p:blipFill rotWithShape="1">
          <a:blip r:embed="rId3"/>
          <a:srcRect l="4625" t="9753" r="3631" b="11273"/>
          <a:stretch/>
        </p:blipFill>
        <p:spPr>
          <a:xfrm>
            <a:off x="1298051" y="2005965"/>
            <a:ext cx="9595898" cy="2815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127A3E-5693-4C4C-B415-E6438075B283}"/>
              </a:ext>
            </a:extLst>
          </p:cNvPr>
          <p:cNvSpPr txBox="1"/>
          <p:nvPr/>
        </p:nvSpPr>
        <p:spPr>
          <a:xfrm>
            <a:off x="914400" y="4945897"/>
            <a:ext cx="10241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Red</a:t>
            </a:r>
            <a:r>
              <a:rPr lang="en-US" sz="2000" dirty="0"/>
              <a:t> – Reference patch.</a:t>
            </a:r>
          </a:p>
          <a:p>
            <a:r>
              <a:rPr lang="en-US" sz="2000" dirty="0">
                <a:solidFill>
                  <a:srgbClr val="00CC00"/>
                </a:solidFill>
              </a:rPr>
              <a:t>Green</a:t>
            </a:r>
            <a:r>
              <a:rPr lang="en-US" sz="2000" dirty="0"/>
              <a:t> – Search windows.</a:t>
            </a:r>
          </a:p>
          <a:p>
            <a:r>
              <a:rPr lang="en-US" sz="2000" dirty="0">
                <a:solidFill>
                  <a:srgbClr val="00B0F0"/>
                </a:solidFill>
              </a:rPr>
              <a:t>Cyan</a:t>
            </a:r>
            <a:r>
              <a:rPr lang="en-US" sz="2000" dirty="0"/>
              <a:t> – Matched patches.</a:t>
            </a:r>
          </a:p>
        </p:txBody>
      </p:sp>
    </p:spTree>
    <p:extLst>
      <p:ext uri="{BB962C8B-B14F-4D97-AF65-F5344CB8AC3E}">
        <p14:creationId xmlns:p14="http://schemas.microsoft.com/office/powerpoint/2010/main" val="3094722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E786F6-0820-4C79-B67F-A3C129F1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WNNVD – Group Extraction,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43AC451F-7C3E-46F4-8CD8-12B330E91C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39309"/>
              </a:xfrm>
            </p:spPr>
            <p:txBody>
              <a:bodyPr>
                <a:normAutofit fontScale="92500" lnSpcReduction="10000"/>
              </a:bodyPr>
              <a:lstStyle/>
              <a:p>
                <a:pPr algn="l" rtl="0">
                  <a:lnSpc>
                    <a:spcPct val="120000"/>
                  </a:lnSpc>
                </a:pPr>
                <a:r>
                  <a:rPr lang="en-US" b="1" dirty="0"/>
                  <a:t>Group Extraction – </a:t>
                </a:r>
              </a:p>
              <a:p>
                <a:pPr lvl="1" algn="l" rtl="0">
                  <a:lnSpc>
                    <a:spcPct val="120000"/>
                  </a:lnSpc>
                </a:pPr>
                <a:r>
                  <a:rPr lang="en-US" dirty="0"/>
                  <a:t>The Block Matching collects lists of indices.</a:t>
                </a:r>
              </a:p>
              <a:p>
                <a:pPr lvl="1" algn="l" rtl="0">
                  <a:lnSpc>
                    <a:spcPct val="120000"/>
                  </a:lnSpc>
                </a:pPr>
                <a:r>
                  <a:rPr lang="en-US" dirty="0"/>
                  <a:t>Extract each group pf patches according to indices, vectorize them and stack as a 2D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lvl="1" algn="l" rtl="0">
                  <a:lnSpc>
                    <a:spcPct val="120000"/>
                  </a:lnSpc>
                </a:pPr>
                <a:r>
                  <a:rPr lang="en-US" dirty="0"/>
                  <a:t>This is done for each reference patch and its matched group.</a:t>
                </a:r>
              </a:p>
              <a:p>
                <a:pPr lvl="1" algn="l" rtl="0">
                  <a:lnSpc>
                    <a:spcPct val="120000"/>
                  </a:lnSpc>
                </a:pPr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passed to the WNNM method.</a:t>
                </a:r>
              </a:p>
              <a:p>
                <a:pPr lvl="1" algn="l" rtl="0">
                  <a:lnSpc>
                    <a:spcPct val="120000"/>
                  </a:lnSpc>
                </a:pPr>
                <a:endParaRPr lang="en-US" dirty="0"/>
              </a:p>
              <a:p>
                <a:pPr algn="l" rtl="0">
                  <a:lnSpc>
                    <a:spcPct val="120000"/>
                  </a:lnSpc>
                </a:pPr>
                <a:r>
                  <a:rPr lang="en-US" b="1" dirty="0"/>
                  <a:t>Aggregation – </a:t>
                </a:r>
              </a:p>
              <a:p>
                <a:pPr lvl="1" algn="l" rtl="0">
                  <a:lnSpc>
                    <a:spcPct val="120000"/>
                  </a:lnSpc>
                </a:pPr>
                <a:r>
                  <a:rPr lang="en-US" dirty="0"/>
                  <a:t>The denoised patches (after the WNNM step) are placed back in their indices.</a:t>
                </a:r>
              </a:p>
              <a:p>
                <a:pPr lvl="1" algn="l" rtl="0">
                  <a:lnSpc>
                    <a:spcPct val="120000"/>
                  </a:lnSpc>
                </a:pPr>
                <a:r>
                  <a:rPr lang="en-US" dirty="0"/>
                  <a:t>We hold a count, for each pixel, of its appearances in any group for 2 reasons:</a:t>
                </a:r>
              </a:p>
              <a:p>
                <a:pPr lvl="2" algn="l" rtl="0">
                  <a:lnSpc>
                    <a:spcPct val="120000"/>
                  </a:lnSpc>
                </a:pPr>
                <a:r>
                  <a:rPr lang="en-US" dirty="0"/>
                  <a:t>In the block matching step, we don’t enforce unique patches – so we need to normalize each pixel by its count.</a:t>
                </a:r>
              </a:p>
              <a:p>
                <a:pPr lvl="2" algn="l" rtl="0">
                  <a:lnSpc>
                    <a:spcPct val="120000"/>
                  </a:lnSpc>
                </a:pPr>
                <a:r>
                  <a:rPr lang="en-US" dirty="0"/>
                  <a:t>Keep track of which pixels were already processed. in order to make the later iterations more time efficient.</a:t>
                </a:r>
              </a:p>
              <a:p>
                <a:pPr lvl="1" algn="l" rtl="0"/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43AC451F-7C3E-46F4-8CD8-12B330E91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39309"/>
              </a:xfrm>
              <a:blipFill>
                <a:blip r:embed="rId2"/>
                <a:stretch>
                  <a:fillRect l="-545" t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תמונה 5">
            <a:extLst>
              <a:ext uri="{FF2B5EF4-FFF2-40B4-BE49-F238E27FC236}">
                <a16:creationId xmlns:a16="http://schemas.microsoft.com/office/drawing/2014/main" id="{4FABA5D7-645A-4DE1-9756-93EE07642E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28" b="16603"/>
          <a:stretch/>
        </p:blipFill>
        <p:spPr>
          <a:xfrm>
            <a:off x="7344697" y="0"/>
            <a:ext cx="4847303" cy="612211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82EE9EE2-FC54-4502-8A66-8C15DA33FD9B}"/>
              </a:ext>
            </a:extLst>
          </p:cNvPr>
          <p:cNvSpPr/>
          <p:nvPr/>
        </p:nvSpPr>
        <p:spPr>
          <a:xfrm>
            <a:off x="9960077" y="117987"/>
            <a:ext cx="511278" cy="32446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211D6871-0C77-4234-BFDA-C3B23C349A5A}"/>
              </a:ext>
            </a:extLst>
          </p:cNvPr>
          <p:cNvSpPr/>
          <p:nvPr/>
        </p:nvSpPr>
        <p:spPr>
          <a:xfrm>
            <a:off x="10993693" y="117986"/>
            <a:ext cx="511278" cy="32446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50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E786F6-0820-4C79-B67F-A3C129F1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WNNVD –WNNM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43AC451F-7C3E-46F4-8CD8-12B330E91C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 algn="l" rtl="0">
                  <a:lnSpc>
                    <a:spcPct val="160000"/>
                  </a:lnSpc>
                </a:pPr>
                <a:r>
                  <a:rPr lang="en-US" sz="2000" dirty="0"/>
                  <a:t>The denoising step. Based on the mathematical concepts that were presented.</a:t>
                </a:r>
              </a:p>
              <a:p>
                <a:pPr marL="0" indent="0" algn="ctr" rtl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acc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𝑿</m:t>
                        </m:r>
                      </m:e>
                    </m:acc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𝑼</m:t>
                    </m:r>
                    <m:sSub>
                      <m:sSubPr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𝑺</m:t>
                        </m:r>
                      </m:e>
                      <m: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𝜮</m:t>
                            </m:r>
                          </m:e>
                          <m:sub>
                            <m:r>
                              <a:rPr lang="en-US" sz="20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𝒀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𝑽</m:t>
                        </m:r>
                      </m:e>
                      <m:sup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000" b="1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</a:t>
                </a:r>
              </a:p>
              <a:p>
                <a:pPr marL="0" indent="0" algn="ctr" rtl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𝑺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𝜮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𝐦𝐚𝐱</m:t>
                    </m:r>
                    <m:r>
                      <a:rPr lang="en-US" sz="2000" b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⁡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{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𝜮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𝒊𝒊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−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𝒘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𝒊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,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𝟎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}</m:t>
                    </m:r>
                  </m:oMath>
                </a14:m>
                <a:r>
                  <a:rPr lang="en-US" sz="2000" b="1" dirty="0"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(Soft-Threshold)</a:t>
                </a:r>
                <a:endParaRPr lang="en-US" sz="2000" dirty="0"/>
              </a:p>
              <a:p>
                <a:pPr lvl="1" algn="l" rtl="0">
                  <a:lnSpc>
                    <a:spcPct val="160000"/>
                  </a:lnSpc>
                </a:pPr>
                <a:r>
                  <a:rPr lang="en-US" sz="2000" dirty="0"/>
                  <a:t>Executed similarly to our reference paper - On 2D matrices. </a:t>
                </a:r>
              </a:p>
              <a:p>
                <a:pPr lvl="2">
                  <a:lnSpc>
                    <a:spcPct val="160000"/>
                  </a:lnSpc>
                </a:pPr>
                <a:r>
                  <a:rPr lang="en-US" sz="1800" dirty="0"/>
                  <a:t>Each matrix represents a matched group, where each column is a vectorized patch.</a:t>
                </a: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43AC451F-7C3E-46F4-8CD8-12B330E91C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תמונה 3">
            <a:extLst>
              <a:ext uri="{FF2B5EF4-FFF2-40B4-BE49-F238E27FC236}">
                <a16:creationId xmlns:a16="http://schemas.microsoft.com/office/drawing/2014/main" id="{DF793936-0388-4ED2-91FD-69E4A8F76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28" b="16603"/>
          <a:stretch/>
        </p:blipFill>
        <p:spPr>
          <a:xfrm>
            <a:off x="7344697" y="0"/>
            <a:ext cx="4847303" cy="612211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544D5DE4-60A1-457B-AEE0-FF91594BA638}"/>
              </a:ext>
            </a:extLst>
          </p:cNvPr>
          <p:cNvSpPr/>
          <p:nvPr/>
        </p:nvSpPr>
        <p:spPr>
          <a:xfrm>
            <a:off x="10462751" y="135424"/>
            <a:ext cx="511278" cy="32446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9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93B2AA-3FE4-4386-B0D8-334287FA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Results – Block Matching</a:t>
            </a:r>
          </a:p>
        </p:txBody>
      </p:sp>
      <p:pic>
        <p:nvPicPr>
          <p:cNvPr id="4" name="Picture 6" descr="Chart&#10;&#10;Description automatically generated">
            <a:extLst>
              <a:ext uri="{FF2B5EF4-FFF2-40B4-BE49-F238E27FC236}">
                <a16:creationId xmlns:a16="http://schemas.microsoft.com/office/drawing/2014/main" id="{DAAA2187-2FBD-43CE-B756-902C84C1B39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35713"/>
            <a:ext cx="6653154" cy="4368442"/>
          </a:xfrm>
          <a:prstGeom prst="rect">
            <a:avLst/>
          </a:prstGeom>
        </p:spPr>
      </p:pic>
      <p:pic>
        <p:nvPicPr>
          <p:cNvPr id="5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A6AA803-4FD7-4179-A82A-BCCC8F58D53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52" y="1835713"/>
            <a:ext cx="5456903" cy="42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10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93B2AA-3FE4-4386-B0D8-334287FA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Results – Parameter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EC696-92DA-4301-8185-5D8C4DF55C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60" y="1980108"/>
            <a:ext cx="8031480" cy="4174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5259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93B2AA-3FE4-4386-B0D8-334287FA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Results - Comparison</a:t>
            </a:r>
          </a:p>
        </p:txBody>
      </p:sp>
      <p:pic>
        <p:nvPicPr>
          <p:cNvPr id="4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AA1BA06-054E-4B21-A016-80F1EB3834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57818" y="1846173"/>
            <a:ext cx="7337324" cy="41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09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93B2AA-3FE4-4386-B0D8-334287FA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Results - Comparison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CA64887-388E-4C6D-BA8E-1516E3021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598855"/>
              </p:ext>
            </p:extLst>
          </p:nvPr>
        </p:nvGraphicFramePr>
        <p:xfrm>
          <a:off x="266305" y="2105359"/>
          <a:ext cx="3577546" cy="3349793"/>
        </p:xfrm>
        <a:graphic>
          <a:graphicData uri="http://schemas.openxmlformats.org/drawingml/2006/table">
            <a:tbl>
              <a:tblPr/>
              <a:tblGrid>
                <a:gridCol w="664614">
                  <a:extLst>
                    <a:ext uri="{9D8B030D-6E8A-4147-A177-3AD203B41FA5}">
                      <a16:colId xmlns:a16="http://schemas.microsoft.com/office/drawing/2014/main" val="3677631679"/>
                    </a:ext>
                  </a:extLst>
                </a:gridCol>
                <a:gridCol w="692618">
                  <a:extLst>
                    <a:ext uri="{9D8B030D-6E8A-4147-A177-3AD203B41FA5}">
                      <a16:colId xmlns:a16="http://schemas.microsoft.com/office/drawing/2014/main" val="409266551"/>
                    </a:ext>
                  </a:extLst>
                </a:gridCol>
                <a:gridCol w="656677">
                  <a:extLst>
                    <a:ext uri="{9D8B030D-6E8A-4147-A177-3AD203B41FA5}">
                      <a16:colId xmlns:a16="http://schemas.microsoft.com/office/drawing/2014/main" val="892343397"/>
                    </a:ext>
                  </a:extLst>
                </a:gridCol>
                <a:gridCol w="371943">
                  <a:extLst>
                    <a:ext uri="{9D8B030D-6E8A-4147-A177-3AD203B41FA5}">
                      <a16:colId xmlns:a16="http://schemas.microsoft.com/office/drawing/2014/main" val="3835179805"/>
                    </a:ext>
                  </a:extLst>
                </a:gridCol>
                <a:gridCol w="349718">
                  <a:extLst>
                    <a:ext uri="{9D8B030D-6E8A-4147-A177-3AD203B41FA5}">
                      <a16:colId xmlns:a16="http://schemas.microsoft.com/office/drawing/2014/main" val="4240723465"/>
                    </a:ext>
                  </a:extLst>
                </a:gridCol>
                <a:gridCol w="841976">
                  <a:extLst>
                    <a:ext uri="{9D8B030D-6E8A-4147-A177-3AD203B41FA5}">
                      <a16:colId xmlns:a16="http://schemas.microsoft.com/office/drawing/2014/main" val="2012469604"/>
                    </a:ext>
                  </a:extLst>
                </a:gridCol>
              </a:tblGrid>
              <a:tr h="1732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Noise STD</a:t>
                      </a:r>
                    </a:p>
                  </a:txBody>
                  <a:tcPr marL="3409" marR="3409" marT="34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Video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Algorithm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PSNR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SSIM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Time per frame [sec]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624739"/>
                  </a:ext>
                </a:extLst>
              </a:tr>
              <a:tr h="170739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409" marR="3409" marT="34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 err="1">
                          <a:effectLst/>
                          <a:latin typeface="Calibri" panose="020F0502020204030204" pitchFamily="34" charset="0"/>
                        </a:rPr>
                        <a:t>gbicycle</a:t>
                      </a:r>
                      <a:endParaRPr lang="en-US" sz="1200" b="0" i="0" u="none" strike="noStrike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36.5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1.12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148272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34.2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73.35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492771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36.1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62.92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177292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 err="1">
                          <a:effectLst/>
                          <a:latin typeface="Calibri" panose="020F0502020204030204" pitchFamily="34" charset="0"/>
                        </a:rPr>
                        <a:t>gflower</a:t>
                      </a:r>
                      <a:endParaRPr lang="en-US" sz="1200" b="0" i="0" u="none" strike="noStrike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29.8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667613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27.7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11.23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886540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28.8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12.03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903793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gmissa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39.3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54112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37.8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21.12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645038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38.2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16.23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52170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gsalesman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36.4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564477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32.9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19.24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594780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34.2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10.18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596134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 err="1">
                          <a:effectLst/>
                          <a:latin typeface="Calibri" panose="020F0502020204030204" pitchFamily="34" charset="0"/>
                        </a:rPr>
                        <a:t>gstennis</a:t>
                      </a:r>
                      <a:endParaRPr lang="en-US" sz="1200" b="0" i="0" u="none" strike="noStrike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31.8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0.87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87807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29.6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16.55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192545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29.2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12.92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109311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lena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35.8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110.4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19961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494F069-234B-478F-8D37-1E55A1C20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683379"/>
              </p:ext>
            </p:extLst>
          </p:nvPr>
        </p:nvGraphicFramePr>
        <p:xfrm>
          <a:off x="4205115" y="2105359"/>
          <a:ext cx="3577546" cy="3349793"/>
        </p:xfrm>
        <a:graphic>
          <a:graphicData uri="http://schemas.openxmlformats.org/drawingml/2006/table">
            <a:tbl>
              <a:tblPr/>
              <a:tblGrid>
                <a:gridCol w="664614">
                  <a:extLst>
                    <a:ext uri="{9D8B030D-6E8A-4147-A177-3AD203B41FA5}">
                      <a16:colId xmlns:a16="http://schemas.microsoft.com/office/drawing/2014/main" val="3677631679"/>
                    </a:ext>
                  </a:extLst>
                </a:gridCol>
                <a:gridCol w="692618">
                  <a:extLst>
                    <a:ext uri="{9D8B030D-6E8A-4147-A177-3AD203B41FA5}">
                      <a16:colId xmlns:a16="http://schemas.microsoft.com/office/drawing/2014/main" val="409266551"/>
                    </a:ext>
                  </a:extLst>
                </a:gridCol>
                <a:gridCol w="656677">
                  <a:extLst>
                    <a:ext uri="{9D8B030D-6E8A-4147-A177-3AD203B41FA5}">
                      <a16:colId xmlns:a16="http://schemas.microsoft.com/office/drawing/2014/main" val="892343397"/>
                    </a:ext>
                  </a:extLst>
                </a:gridCol>
                <a:gridCol w="371943">
                  <a:extLst>
                    <a:ext uri="{9D8B030D-6E8A-4147-A177-3AD203B41FA5}">
                      <a16:colId xmlns:a16="http://schemas.microsoft.com/office/drawing/2014/main" val="3835179805"/>
                    </a:ext>
                  </a:extLst>
                </a:gridCol>
                <a:gridCol w="349718">
                  <a:extLst>
                    <a:ext uri="{9D8B030D-6E8A-4147-A177-3AD203B41FA5}">
                      <a16:colId xmlns:a16="http://schemas.microsoft.com/office/drawing/2014/main" val="4240723465"/>
                    </a:ext>
                  </a:extLst>
                </a:gridCol>
                <a:gridCol w="841976">
                  <a:extLst>
                    <a:ext uri="{9D8B030D-6E8A-4147-A177-3AD203B41FA5}">
                      <a16:colId xmlns:a16="http://schemas.microsoft.com/office/drawing/2014/main" val="2012469604"/>
                    </a:ext>
                  </a:extLst>
                </a:gridCol>
              </a:tblGrid>
              <a:tr h="1732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Noise STD</a:t>
                      </a:r>
                    </a:p>
                  </a:txBody>
                  <a:tcPr marL="3409" marR="3409" marT="34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Video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Algorithm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PSNR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SSIM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Time per frame [sec]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624739"/>
                  </a:ext>
                </a:extLst>
              </a:tr>
              <a:tr h="170739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3409" marR="3409" marT="34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 err="1">
                          <a:effectLst/>
                          <a:latin typeface="Calibri" panose="020F0502020204030204" pitchFamily="34" charset="0"/>
                        </a:rPr>
                        <a:t>gbicycle</a:t>
                      </a:r>
                      <a:endParaRPr lang="en-US" sz="1200" b="0" i="0" u="none" strike="noStrike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33.6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1.13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148272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72.36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492771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32.6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63.79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177292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gflower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27.5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667613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23.7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11.01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886540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14.79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903793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 err="1">
                          <a:effectLst/>
                          <a:latin typeface="Calibri" panose="020F0502020204030204" pitchFamily="34" charset="0"/>
                        </a:rPr>
                        <a:t>gmissa</a:t>
                      </a:r>
                      <a:endParaRPr lang="en-US" sz="1200" b="0" i="0" u="none" strike="noStrike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37.5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54112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34.1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20.52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645038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35.5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17.37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52170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gsalesman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33.6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564477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28.8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19.12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594780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30.1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11.78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596134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gstennis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29.6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87807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26.8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16.39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192545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26.3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0.53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15.27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109311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lena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33.1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19961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F859899-014D-4DC3-A25C-13D3A04C5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186655"/>
              </p:ext>
            </p:extLst>
          </p:nvPr>
        </p:nvGraphicFramePr>
        <p:xfrm>
          <a:off x="8143925" y="2105360"/>
          <a:ext cx="3577546" cy="3349793"/>
        </p:xfrm>
        <a:graphic>
          <a:graphicData uri="http://schemas.openxmlformats.org/drawingml/2006/table">
            <a:tbl>
              <a:tblPr/>
              <a:tblGrid>
                <a:gridCol w="664614">
                  <a:extLst>
                    <a:ext uri="{9D8B030D-6E8A-4147-A177-3AD203B41FA5}">
                      <a16:colId xmlns:a16="http://schemas.microsoft.com/office/drawing/2014/main" val="3677631679"/>
                    </a:ext>
                  </a:extLst>
                </a:gridCol>
                <a:gridCol w="692618">
                  <a:extLst>
                    <a:ext uri="{9D8B030D-6E8A-4147-A177-3AD203B41FA5}">
                      <a16:colId xmlns:a16="http://schemas.microsoft.com/office/drawing/2014/main" val="409266551"/>
                    </a:ext>
                  </a:extLst>
                </a:gridCol>
                <a:gridCol w="656677">
                  <a:extLst>
                    <a:ext uri="{9D8B030D-6E8A-4147-A177-3AD203B41FA5}">
                      <a16:colId xmlns:a16="http://schemas.microsoft.com/office/drawing/2014/main" val="892343397"/>
                    </a:ext>
                  </a:extLst>
                </a:gridCol>
                <a:gridCol w="371943">
                  <a:extLst>
                    <a:ext uri="{9D8B030D-6E8A-4147-A177-3AD203B41FA5}">
                      <a16:colId xmlns:a16="http://schemas.microsoft.com/office/drawing/2014/main" val="3835179805"/>
                    </a:ext>
                  </a:extLst>
                </a:gridCol>
                <a:gridCol w="349718">
                  <a:extLst>
                    <a:ext uri="{9D8B030D-6E8A-4147-A177-3AD203B41FA5}">
                      <a16:colId xmlns:a16="http://schemas.microsoft.com/office/drawing/2014/main" val="4240723465"/>
                    </a:ext>
                  </a:extLst>
                </a:gridCol>
                <a:gridCol w="841976">
                  <a:extLst>
                    <a:ext uri="{9D8B030D-6E8A-4147-A177-3AD203B41FA5}">
                      <a16:colId xmlns:a16="http://schemas.microsoft.com/office/drawing/2014/main" val="2012469604"/>
                    </a:ext>
                  </a:extLst>
                </a:gridCol>
              </a:tblGrid>
              <a:tr h="1732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Noise STD</a:t>
                      </a:r>
                    </a:p>
                  </a:txBody>
                  <a:tcPr marL="3409" marR="3409" marT="34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Video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Algorithm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PSNR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SSIM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Time per frame [sec]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624739"/>
                  </a:ext>
                </a:extLst>
              </a:tr>
              <a:tr h="170739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3409" marR="3409" marT="340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 err="1">
                          <a:effectLst/>
                          <a:latin typeface="Calibri" panose="020F0502020204030204" pitchFamily="34" charset="0"/>
                        </a:rPr>
                        <a:t>gbicycle</a:t>
                      </a:r>
                      <a:endParaRPr lang="en-US" sz="1200" b="0" i="0" u="none" strike="noStrike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31.1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1.13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148272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26.5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71.66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492771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29.4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65.86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177292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gflower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25.4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0.86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667613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21.2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11.07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886540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22.6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15.64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903793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gmissa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35.6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54112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32.6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20.47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645038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33.3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18.24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52170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gsalesman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30.9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564477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26.7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19.03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594780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27.3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13.27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596134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gstennis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VBM3D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27.7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baseline="0" dirty="0"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878076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WNNID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25.3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16.22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192545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25.6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17.47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109311"/>
                  </a:ext>
                </a:extLst>
              </a:tr>
              <a:tr h="1707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lena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>
                          <a:effectLst/>
                          <a:latin typeface="Calibri" panose="020F0502020204030204" pitchFamily="34" charset="0"/>
                        </a:rPr>
                        <a:t>WNNVD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31.3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0.85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baseline="0" dirty="0">
                          <a:effectLst/>
                          <a:latin typeface="Calibri" panose="020F0502020204030204" pitchFamily="34" charset="0"/>
                        </a:rPr>
                        <a:t>108.6</a:t>
                      </a:r>
                    </a:p>
                  </a:txBody>
                  <a:tcPr marL="3409" marR="3409" marT="340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199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860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93B2AA-3FE4-4386-B0D8-334287FA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Results - Comparison</a:t>
            </a:r>
          </a:p>
        </p:txBody>
      </p:sp>
      <p:pic>
        <p:nvPicPr>
          <p:cNvPr id="7" name="Picture 6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F34EDDD8-A1E3-43C6-A771-BEEF340C10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416" y="1950680"/>
            <a:ext cx="11661168" cy="2754884"/>
          </a:xfrm>
          <a:prstGeom prst="rect">
            <a:avLst/>
          </a:prstGeom>
        </p:spPr>
      </p:pic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4F60D95A-1143-4B73-AE8D-2E32FDA3A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116530"/>
            <a:ext cx="9402909" cy="752564"/>
          </a:xfrm>
        </p:spPr>
        <p:txBody>
          <a:bodyPr>
            <a:normAutofit/>
          </a:bodyPr>
          <a:lstStyle/>
          <a:p>
            <a:pPr marL="0" indent="0" algn="l" rtl="0">
              <a:lnSpc>
                <a:spcPct val="160000"/>
              </a:lnSpc>
              <a:buNone/>
            </a:pPr>
            <a:r>
              <a:rPr lang="en-US" dirty="0"/>
              <a:t>Left to right: Original, Noised (STD = 20), WNNVD denoising, WNNID denoising</a:t>
            </a:r>
          </a:p>
        </p:txBody>
      </p:sp>
    </p:spTree>
    <p:extLst>
      <p:ext uri="{BB962C8B-B14F-4D97-AF65-F5344CB8AC3E}">
        <p14:creationId xmlns:p14="http://schemas.microsoft.com/office/powerpoint/2010/main" val="78773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218BEE8-428B-4A0E-8885-81FE3A8B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Table of Contents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6D188E9-98B9-4050-9741-1183C581E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Mathematical background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Chosen paper &amp; Our project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Literature review of related work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WNNVD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Results &amp; Conclusion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Future work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29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93B2AA-3FE4-4386-B0D8-334287FA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Results -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ED1BB-F5E0-4943-B598-1DE2FFF37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299" y="2090451"/>
            <a:ext cx="5358216" cy="3623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B86863-4678-4C82-9700-0D7EBFEAC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84" y="2090451"/>
            <a:ext cx="6755467" cy="362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89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93B2AA-3FE4-4386-B0D8-334287FA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Results - 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B137E-152F-4BCA-9131-5DA716E7D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5" y="2181289"/>
            <a:ext cx="5981516" cy="33178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EEE56D-7C84-4F86-943D-D21C5BED9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2181289"/>
            <a:ext cx="5981516" cy="331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38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8E786F6-0820-4C79-B67F-A3C129F1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WNNVD – Extension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3AC451F-7C3E-46F4-8CD8-12B330E91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We attempted to emphasize the temporal data because of its importance.</a:t>
            </a:r>
          </a:p>
          <a:p>
            <a:pPr lvl="1"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As explained in VBM4D, SOTA paper for video denoising.</a:t>
            </a:r>
          </a:p>
          <a:p>
            <a:pPr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The main modification is the “Block Matching” block – </a:t>
            </a:r>
          </a:p>
          <a:p>
            <a:pPr lvl="1"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Instead of grouping patches, we group “trajectories”.</a:t>
            </a:r>
          </a:p>
          <a:p>
            <a:pPr lvl="1"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Trajectory consists of sequence of patches from sequential frames, one from each frame.</a:t>
            </a:r>
          </a:p>
          <a:p>
            <a:pPr lvl="1"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Each trajectory is created by harnessing the existing predictive and non-predictive search, more sophisticated ways were considered but would exceed the scope of the project.</a:t>
            </a:r>
          </a:p>
          <a:p>
            <a:pPr algn="l" rtl="0">
              <a:lnSpc>
                <a:spcPct val="160000"/>
              </a:lnSpc>
            </a:pPr>
            <a:endParaRPr lang="en-US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F793936-0388-4ED2-91FD-69E4A8F76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8" b="16603"/>
          <a:stretch/>
        </p:blipFill>
        <p:spPr>
          <a:xfrm>
            <a:off x="7344697" y="0"/>
            <a:ext cx="4847303" cy="612211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544D5DE4-60A1-457B-AEE0-FF91594BA638}"/>
              </a:ext>
            </a:extLst>
          </p:cNvPr>
          <p:cNvSpPr/>
          <p:nvPr/>
        </p:nvSpPr>
        <p:spPr>
          <a:xfrm>
            <a:off x="10462751" y="135424"/>
            <a:ext cx="511278" cy="32446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18B3A246-CC44-40BB-A181-6811BD5FC365}"/>
              </a:ext>
            </a:extLst>
          </p:cNvPr>
          <p:cNvSpPr/>
          <p:nvPr/>
        </p:nvSpPr>
        <p:spPr>
          <a:xfrm>
            <a:off x="8131278" y="143872"/>
            <a:ext cx="424016" cy="32446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מלבן 6" descr="סגור עם מילוי מלא">
            <a:extLst>
              <a:ext uri="{FF2B5EF4-FFF2-40B4-BE49-F238E27FC236}">
                <a16:creationId xmlns:a16="http://schemas.microsoft.com/office/drawing/2014/main" id="{1FA25871-AC9D-402C-B421-1B0122DFAF1E}"/>
              </a:ext>
            </a:extLst>
          </p:cNvPr>
          <p:cNvSpPr/>
          <p:nvPr/>
        </p:nvSpPr>
        <p:spPr>
          <a:xfrm>
            <a:off x="8849032" y="0"/>
            <a:ext cx="914400" cy="46833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649D08C2-5AC8-419C-B047-4DD8D47D4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570" y="2619375"/>
            <a:ext cx="38671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00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50868B-DF3D-405E-8CCB-F4A0AA38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Suggested Future Work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B77045C-A8FF-4178-9392-6518DA8F1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Parameter optimization.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Instead of vectorizing blocks, work with 3-D/4-D blocks and implement High-Order SVD.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Modify the algorithm for online video denoising (causal denoising).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Expand the algorithm to support RGB images/videos.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Optimize run-time.</a:t>
            </a:r>
          </a:p>
        </p:txBody>
      </p:sp>
    </p:spTree>
    <p:extLst>
      <p:ext uri="{BB962C8B-B14F-4D97-AF65-F5344CB8AC3E}">
        <p14:creationId xmlns:p14="http://schemas.microsoft.com/office/powerpoint/2010/main" val="3842743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F001A8F-0B90-4A80-B0A5-A7CC4218D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Summary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53D92A8-5FAD-43B8-9947-C3C29253A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389228" cy="402336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The core signal-processing concept we studied is LRMA utilization for image and video denoising.</a:t>
            </a:r>
          </a:p>
          <a:p>
            <a:pPr lvl="1"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Specifically, NNM/WNNM relaxation methods.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We explored different ways of grouping methods (BM, TM).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We conducted analysis and research of our proposed algorithm.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We compared our results to SOTA papers in the classical regime of video and image denoising.</a:t>
            </a:r>
          </a:p>
          <a:p>
            <a:pPr lvl="1"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1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17BABD8-0536-43E3-AC06-307E5D5B4CB7}"/>
              </a:ext>
            </a:extLst>
          </p:cNvPr>
          <p:cNvSpPr txBox="1"/>
          <p:nvPr/>
        </p:nvSpPr>
        <p:spPr>
          <a:xfrm>
            <a:off x="3864459" y="380293"/>
            <a:ext cx="44630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US" sz="4400" b="1" dirty="0">
                <a:latin typeface="+mj-lt"/>
              </a:rPr>
              <a:t>Nuclear Norm (NN)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653B25FD-5ECB-4A74-9F11-4E3A1C69F240}"/>
              </a:ext>
            </a:extLst>
          </p:cNvPr>
          <p:cNvSpPr txBox="1"/>
          <p:nvPr/>
        </p:nvSpPr>
        <p:spPr>
          <a:xfrm>
            <a:off x="2210406" y="3428999"/>
            <a:ext cx="77711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Weighted Nuclear Norm (WNN)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תיבת טקסט 18">
                <a:extLst>
                  <a:ext uri="{FF2B5EF4-FFF2-40B4-BE49-F238E27FC236}">
                    <a16:creationId xmlns:a16="http://schemas.microsoft.com/office/drawing/2014/main" id="{F8C750FC-BFEC-4D12-B8DC-442D5B460328}"/>
                  </a:ext>
                </a:extLst>
              </p:cNvPr>
              <p:cNvSpPr txBox="1"/>
              <p:nvPr/>
            </p:nvSpPr>
            <p:spPr>
              <a:xfrm>
                <a:off x="2477860" y="1627647"/>
                <a:ext cx="7236278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/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Let 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𝑖</m:t>
                        </m:r>
                      </m:sub>
                    </m:sSub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𝑋</m:t>
                    </m:r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 are defined as the singular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𝑋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.</a:t>
                </a:r>
              </a:p>
              <a:p>
                <a:pPr algn="ctr" rtl="0"/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The Nuclear norm,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, is defined as:</a:t>
                </a:r>
              </a:p>
              <a:p>
                <a:pPr algn="ctr" rtl="0"/>
                <a:endParaRPr lang="en-US" sz="2000" dirty="0">
                  <a:solidFill>
                    <a:prstClr val="black"/>
                  </a:solidFill>
                  <a:latin typeface="David" panose="020E0502060401010101" pitchFamily="34" charset="-79"/>
                  <a:ea typeface="Times New Roman" panose="02020603050405020304" pitchFamily="18" charset="0"/>
                </a:endParaRPr>
              </a:p>
              <a:p>
                <a:pPr algn="ctr" rtl="0"/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𝑿</m:t>
                            </m:r>
                          </m:e>
                        </m:d>
                      </m:e>
                      <m: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∗</m:t>
                        </m:r>
                      </m:sub>
                    </m:sSub>
                    <m:r>
                      <a:rPr lang="en-US" sz="2000" b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naryPr>
                      <m: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𝒊</m:t>
                        </m:r>
                      </m:sub>
                      <m:sup/>
                      <m:e>
                        <m:r>
                          <a:rPr lang="en-US" sz="2000" b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|</m:t>
                        </m:r>
                        <m:sSub>
                          <m:sSubPr>
                            <m:ctrlP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𝝈</m:t>
                            </m:r>
                          </m:e>
                          <m: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𝒊</m:t>
                            </m:r>
                          </m:sub>
                        </m:sSub>
                        <m:r>
                          <a:rPr lang="en-US" sz="2000" b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(</m:t>
                        </m:r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𝑿</m:t>
                        </m:r>
                        <m:r>
                          <a:rPr lang="en-US" sz="2000" b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)|</m:t>
                        </m:r>
                      </m:e>
                    </m:nary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9" name="תיבת טקסט 18">
                <a:extLst>
                  <a:ext uri="{FF2B5EF4-FFF2-40B4-BE49-F238E27FC236}">
                    <a16:creationId xmlns:a16="http://schemas.microsoft.com/office/drawing/2014/main" id="{F8C750FC-BFEC-4D12-B8DC-442D5B460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860" y="1627647"/>
                <a:ext cx="7236278" cy="1323439"/>
              </a:xfrm>
              <a:prstGeom prst="rect">
                <a:avLst/>
              </a:prstGeom>
              <a:blipFill>
                <a:blip r:embed="rId2"/>
                <a:stretch>
                  <a:fillRect t="-2304" b="-54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תיבת טקסט 19">
                <a:extLst>
                  <a:ext uri="{FF2B5EF4-FFF2-40B4-BE49-F238E27FC236}">
                    <a16:creationId xmlns:a16="http://schemas.microsoft.com/office/drawing/2014/main" id="{598F0915-D4A4-439C-BDD3-60FC302DDAE1}"/>
                  </a:ext>
                </a:extLst>
              </p:cNvPr>
              <p:cNvSpPr txBox="1"/>
              <p:nvPr/>
            </p:nvSpPr>
            <p:spPr>
              <a:xfrm>
                <a:off x="2317683" y="4676353"/>
                <a:ext cx="7556632" cy="1345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/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Let 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i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2000" dirty="0">
                    <a:latin typeface="David" panose="020E0502060401010101" pitchFamily="34" charset="-79"/>
                    <a:cs typeface="David" panose="020E0502060401010101" pitchFamily="34" charset="-79"/>
                  </a:rPr>
                  <a:t>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𝑖</m:t>
                        </m:r>
                      </m:sub>
                    </m:sSub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(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𝑋</m:t>
                    </m:r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 are defined as the singular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𝑋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.</a:t>
                </a:r>
              </a:p>
              <a:p>
                <a:pPr algn="ctr" rtl="0"/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The Weighted Nuclear norm,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𝑋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, is defined as:</a:t>
                </a:r>
              </a:p>
              <a:p>
                <a:pPr algn="ctr" rtl="0"/>
                <a:endParaRPr lang="en-US" sz="2000" dirty="0">
                  <a:solidFill>
                    <a:prstClr val="black"/>
                  </a:solidFill>
                  <a:latin typeface="David" panose="020E0502060401010101" pitchFamily="34" charset="-79"/>
                  <a:ea typeface="Times New Roman" panose="02020603050405020304" pitchFamily="18" charset="0"/>
                </a:endParaRPr>
              </a:p>
              <a:p>
                <a:pPr algn="ctr" rtl="0"/>
                <a:r>
                  <a:rPr lang="en-US" sz="2000" dirty="0">
                    <a:solidFill>
                      <a:prstClr val="black"/>
                    </a:solidFill>
                    <a:latin typeface="David" panose="020E0502060401010101" pitchFamily="34" charset="-79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𝑿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∗</m:t>
                        </m:r>
                      </m:sub>
                    </m:sSub>
                    <m:r>
                      <a:rPr lang="en-US" sz="2000" b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naryPr>
                      <m: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𝒊</m:t>
                        </m:r>
                      </m:sub>
                      <m:sup/>
                      <m:e>
                        <m:r>
                          <a:rPr lang="en-US" sz="2000" b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|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𝝈</m:t>
                            </m:r>
                          </m:e>
                          <m: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David" panose="020E0502060401010101" pitchFamily="34" charset="-79"/>
                              </a:rPr>
                              <m:t>𝒊</m:t>
                            </m:r>
                          </m:sub>
                        </m:sSub>
                        <m:r>
                          <a:rPr lang="en-US" sz="2000" b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(</m:t>
                        </m:r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𝑿</m:t>
                        </m:r>
                        <m:r>
                          <a:rPr lang="en-US" sz="2000" b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)|</m:t>
                        </m:r>
                      </m:e>
                    </m:nary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0" name="תיבת טקסט 19">
                <a:extLst>
                  <a:ext uri="{FF2B5EF4-FFF2-40B4-BE49-F238E27FC236}">
                    <a16:creationId xmlns:a16="http://schemas.microsoft.com/office/drawing/2014/main" id="{598F0915-D4A4-439C-BDD3-60FC302DD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683" y="4676353"/>
                <a:ext cx="7556632" cy="1345240"/>
              </a:xfrm>
              <a:prstGeom prst="rect">
                <a:avLst/>
              </a:prstGeom>
              <a:blipFill>
                <a:blip r:embed="rId3"/>
                <a:stretch>
                  <a:fillRect t="-2262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493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9E71AC-3546-4B03-B402-7EFD5808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Low-Rank Matrix Approximation (LRMA)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1FBBDC5E-95EE-46D4-87FA-2218B2D822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algn="l" rtl="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 The goal is to approximate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by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which may be factorized into a product of low rank matrices.</a:t>
                </a:r>
              </a:p>
              <a:p>
                <a:pPr algn="l" rtl="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 We focus on minimization methods using NN/WNN – also abbreviated as NNM/WNNM.</a:t>
                </a:r>
              </a:p>
              <a:p>
                <a:pPr algn="l" rtl="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 The problem is formulated as:      </a:t>
                </a:r>
              </a:p>
              <a:p>
                <a:pPr marL="0" indent="0" algn="ctr" rtl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1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accPr>
                        <m:e>
                          <m: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𝑿</m:t>
                          </m:r>
                        </m:e>
                      </m:acc>
                      <m:r>
                        <a:rPr lang="en-US" sz="21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 =</m:t>
                      </m:r>
                      <m:r>
                        <a:rPr lang="en-US" sz="21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𝒂𝒓𝒈𝒎𝒊</m:t>
                      </m:r>
                      <m:sSub>
                        <m:sSubPr>
                          <m:ctrlP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𝒏</m:t>
                          </m:r>
                        </m:e>
                        <m:sub>
                          <m:r>
                            <a:rPr lang="en-US" sz="2100" b="1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𝑿</m:t>
                          </m:r>
                        </m:sub>
                      </m:sSub>
                      <m:f>
                        <m:fPr>
                          <m:ctrlP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fPr>
                        <m:num>
                          <m: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𝟏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1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sSubSupPr>
                            <m:e>
                              <m:r>
                                <a:rPr lang="en-US" sz="21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sz="21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𝒏</m:t>
                              </m:r>
                            </m:sub>
                            <m:sup>
                              <m:r>
                                <a:rPr lang="en-US" sz="21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1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21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𝒀</m:t>
                              </m:r>
                              <m:r>
                                <a:rPr lang="en-US" sz="21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−</m:t>
                              </m:r>
                              <m:r>
                                <a:rPr lang="en-US" sz="21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𝑿</m:t>
                              </m:r>
                            </m:e>
                          </m:d>
                        </m:e>
                        <m:sub>
                          <m: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𝑭</m:t>
                          </m:r>
                        </m:sub>
                        <m:sup>
                          <m: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𝟐</m:t>
                          </m:r>
                        </m:sup>
                      </m:sSubSup>
                      <m:r>
                        <a:rPr lang="en-US" sz="21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avid" panose="020E0502060401010101" pitchFamily="34" charset="-79"/>
                        </a:rPr>
                        <m:t>+</m:t>
                      </m:r>
                      <m:sSub>
                        <m:sSubPr>
                          <m:ctrlP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1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</m:ctrlPr>
                            </m:dPr>
                            <m:e>
                              <m:r>
                                <a:rPr lang="en-US" sz="21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avid" panose="020E0502060401010101" pitchFamily="34" charset="-79"/>
                                </a:rPr>
                                <m:t>𝑿</m:t>
                              </m:r>
                            </m:e>
                          </m:d>
                        </m:e>
                        <m:sub>
                          <m: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𝒘</m:t>
                          </m:r>
                          <m:r>
                            <a:rPr lang="en-US" sz="21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avid" panose="020E0502060401010101" pitchFamily="34" charset="-79"/>
                            </a:rPr>
                            <m:t>,∗</m:t>
                          </m:r>
                        </m:sub>
                      </m:sSub>
                    </m:oMath>
                  </m:oMathPara>
                </a14:m>
                <a:endParaRPr lang="en-US" sz="2100" b="1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endParaRPr>
              </a:p>
              <a:p>
                <a:pPr algn="l" rtl="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dirty="0"/>
                  <a:t> The general problem is not convex, but if the weights are sorted the solution is:</a:t>
                </a:r>
              </a:p>
              <a:p>
                <a:pPr marL="0" indent="0" algn="ctr" rtl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:r>
                  <a:rPr lang="en-US" sz="2100" b="1" dirty="0">
                    <a:effectLst/>
                    <a:ea typeface="Times New Roman" panose="02020603050405020304" pitchFamily="18" charset="0"/>
                    <a:cs typeface="David" panose="020E0502060401010101" pitchFamily="34" charset="-79"/>
                  </a:rPr>
                  <a:t>      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1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accPr>
                      <m:e>
                        <m: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𝑿</m:t>
                        </m:r>
                      </m:e>
                    </m:acc>
                    <m:r>
                      <a:rPr lang="en-US" sz="21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en-US" sz="2100" b="1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𝑼</m:t>
                    </m:r>
                    <m:sSub>
                      <m:sSubPr>
                        <m:ctrlP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𝑺</m:t>
                        </m:r>
                      </m:e>
                      <m:sub>
                        <m: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𝜮</m:t>
                        </m:r>
                      </m:e>
                    </m:d>
                    <m:sSup>
                      <m:sSupPr>
                        <m:ctrlP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pPr>
                      <m:e>
                        <m: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𝑽</m:t>
                        </m:r>
                      </m:e>
                      <m:sup>
                        <m:r>
                          <a:rPr lang="en-US" sz="21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100" b="1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,   (</a:t>
                </a:r>
                <a14:m>
                  <m:oMath xmlns:m="http://schemas.openxmlformats.org/officeDocument/2006/math">
                    <m:r>
                      <a:rPr lang="en-US" sz="21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𝜮</m:t>
                    </m:r>
                  </m:oMath>
                </a14:m>
                <a:r>
                  <a:rPr lang="en-US" sz="2100" b="1" dirty="0">
                    <a:effectLst/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is the singular value matrix) </a:t>
                </a:r>
              </a:p>
              <a:p>
                <a:pPr marL="0" indent="0" algn="ctr" rtl="0">
                  <a:lnSpc>
                    <a:spcPct val="17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𝑺</m:t>
                        </m:r>
                      </m:e>
                      <m:sub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dPr>
                      <m:e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𝜮</m:t>
                        </m:r>
                      </m:e>
                    </m:d>
                    <m:r>
                      <a:rPr lang="en-US" sz="21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=</m:t>
                    </m:r>
                    <m:r>
                      <a:rPr lang="en-US" sz="21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𝐦𝐚𝐱</m:t>
                    </m:r>
                    <m:r>
                      <a:rPr lang="en-US" sz="2100" b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⁡</m:t>
                    </m:r>
                    <m:r>
                      <a:rPr lang="en-US" sz="21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{</m:t>
                    </m:r>
                    <m:sSub>
                      <m:sSubPr>
                        <m:ctrlP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𝜮</m:t>
                        </m:r>
                      </m:e>
                      <m:sub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𝒊𝒊</m:t>
                        </m:r>
                      </m:sub>
                    </m:sSub>
                    <m:r>
                      <a:rPr lang="en-US" sz="21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−</m:t>
                    </m:r>
                    <m:sSub>
                      <m:sSubPr>
                        <m:ctrlP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</m:ctrlPr>
                      </m:sSubPr>
                      <m:e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𝒘</m:t>
                        </m:r>
                      </m:e>
                      <m:sub>
                        <m:r>
                          <a:rPr lang="en-US" sz="21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David" panose="020E0502060401010101" pitchFamily="34" charset="-79"/>
                          </a:rPr>
                          <m:t>𝒊</m:t>
                        </m:r>
                      </m:sub>
                    </m:sSub>
                    <m:r>
                      <a:rPr lang="en-US" sz="21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,</m:t>
                    </m:r>
                    <m:r>
                      <a:rPr lang="en-US" sz="21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𝟎</m:t>
                    </m:r>
                    <m:r>
                      <a:rPr lang="en-US" sz="2100" b="1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David" panose="020E0502060401010101" pitchFamily="34" charset="-79"/>
                      </a:rPr>
                      <m:t>}</m:t>
                    </m:r>
                  </m:oMath>
                </a14:m>
                <a:r>
                  <a:rPr lang="en-US" sz="2100" b="1" dirty="0">
                    <a:latin typeface="David" panose="020E0502060401010101" pitchFamily="34" charset="-79"/>
                    <a:ea typeface="Calibri" panose="020F0502020204030204" pitchFamily="34" charset="0"/>
                    <a:cs typeface="David" panose="020E0502060401010101" pitchFamily="34" charset="-79"/>
                  </a:rPr>
                  <a:t> (Soft-Threshold)</a:t>
                </a:r>
              </a:p>
              <a:p>
                <a:pPr marL="0" indent="0" algn="l" rtl="0">
                  <a:buNone/>
                </a:pPr>
                <a:endParaRPr lang="en-US" sz="1800" dirty="0">
                  <a:effectLst/>
                  <a:latin typeface="David" panose="020E0502060401010101" pitchFamily="34" charset="-79"/>
                  <a:ea typeface="Calibri" panose="020F0502020204030204" pitchFamily="34" charset="0"/>
                  <a:cs typeface="David" panose="020E0502060401010101" pitchFamily="34" charset="-79"/>
                </a:endParaRPr>
              </a:p>
              <a:p>
                <a:pPr algn="l" rtl="0"/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1FBBDC5E-95EE-46D4-87FA-2218B2D822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06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A81BB7-FE42-4385-BA57-BBDD1BEAD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b="1" dirty="0"/>
              <a:t>Chosen Paper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36F00ED-786D-49AC-B981-CA0615B03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“Weighted Nuclear Norm Minimization with Application to Image Denoising” [Gu et. al.]</a:t>
            </a:r>
          </a:p>
          <a:p>
            <a:pPr lvl="1" algn="l" rtl="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Utilized the WNNM for image denoising by taking advantage of non-local self similarities.</a:t>
            </a:r>
          </a:p>
          <a:p>
            <a:pPr algn="l" rtl="0"/>
            <a:endParaRPr lang="en-US" dirty="0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80EA506-AD60-4D4E-B986-C037365740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9869" y="2804317"/>
            <a:ext cx="4131581" cy="3377822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EFFC9D48-011A-4501-82B1-ABD62788F1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22724" y="2757057"/>
            <a:ext cx="6261041" cy="337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10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A81BB7-FE42-4385-BA57-BBDD1BEAD97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l" rtl="0"/>
            <a:r>
              <a:rPr lang="en-US" b="1" dirty="0"/>
              <a:t>Chosen Paper</a:t>
            </a:r>
          </a:p>
        </p:txBody>
      </p:sp>
      <p:pic>
        <p:nvPicPr>
          <p:cNvPr id="19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AD84200-3298-4E39-A9BB-9DEB9B54327E}"/>
              </a:ext>
            </a:extLst>
          </p:cNvPr>
          <p:cNvPicPr/>
          <p:nvPr/>
        </p:nvPicPr>
        <p:blipFill rotWithShape="1">
          <a:blip r:embed="rId2"/>
          <a:srcRect l="4625" t="15777" r="68729" b="11273"/>
          <a:stretch/>
        </p:blipFill>
        <p:spPr>
          <a:xfrm>
            <a:off x="5538462" y="1918486"/>
            <a:ext cx="2787048" cy="2600444"/>
          </a:xfrm>
          <a:prstGeom prst="rect">
            <a:avLst/>
          </a:prstGeom>
        </p:spPr>
      </p:pic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36F00ED-786D-49AC-B981-CA0615B03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en-US" dirty="0">
              <a:highlight>
                <a:srgbClr val="FFFF00"/>
              </a:highlight>
            </a:endParaRPr>
          </a:p>
          <a:p>
            <a:pPr marL="0" indent="0" algn="l" rtl="0">
              <a:buNone/>
            </a:pPr>
            <a:endParaRPr lang="en-US" dirty="0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8657EE3-DD09-4526-A38E-EBD0C4EE8A3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0156" y="2075216"/>
            <a:ext cx="4131581" cy="3377822"/>
          </a:xfrm>
          <a:prstGeom prst="rect">
            <a:avLst/>
          </a:prstGeom>
        </p:spPr>
      </p:pic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68182BB4-FF94-4156-8536-F1971A80F6B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501049" y="2965249"/>
            <a:ext cx="1109136" cy="22338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0C2D8BAB-E11F-41BD-9B3C-DB6C527B90FE}"/>
              </a:ext>
            </a:extLst>
          </p:cNvPr>
          <p:cNvCxnSpPr>
            <a:cxnSpLocks/>
          </p:cNvCxnSpPr>
          <p:nvPr/>
        </p:nvCxnSpPr>
        <p:spPr>
          <a:xfrm flipH="1">
            <a:off x="6544057" y="1044180"/>
            <a:ext cx="3240343" cy="26336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5C37BC17-A1E2-483C-A1AE-76FA855AD154}"/>
                  </a:ext>
                </a:extLst>
              </p:cNvPr>
              <p:cNvSpPr txBox="1"/>
              <p:nvPr/>
            </p:nvSpPr>
            <p:spPr>
              <a:xfrm>
                <a:off x="10201292" y="2954414"/>
                <a:ext cx="419191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5C37BC17-A1E2-483C-A1AE-76FA855AD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1292" y="2954414"/>
                <a:ext cx="419191" cy="391646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תיבת טקסט 23">
                <a:extLst>
                  <a:ext uri="{FF2B5EF4-FFF2-40B4-BE49-F238E27FC236}">
                    <a16:creationId xmlns:a16="http://schemas.microsoft.com/office/drawing/2014/main" id="{B2185C7D-1BA2-4CFF-AA2F-C03F0CBDF83C}"/>
                  </a:ext>
                </a:extLst>
              </p:cNvPr>
              <p:cNvSpPr txBox="1"/>
              <p:nvPr/>
            </p:nvSpPr>
            <p:spPr>
              <a:xfrm>
                <a:off x="5136395" y="2769426"/>
                <a:ext cx="364654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תיבת טקסט 23">
                <a:extLst>
                  <a:ext uri="{FF2B5EF4-FFF2-40B4-BE49-F238E27FC236}">
                    <a16:creationId xmlns:a16="http://schemas.microsoft.com/office/drawing/2014/main" id="{B2185C7D-1BA2-4CFF-AA2F-C03F0CBDF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395" y="2769426"/>
                <a:ext cx="364654" cy="391646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תיבת טקסט 42">
                <a:extLst>
                  <a:ext uri="{FF2B5EF4-FFF2-40B4-BE49-F238E27FC236}">
                    <a16:creationId xmlns:a16="http://schemas.microsoft.com/office/drawing/2014/main" id="{1A8571DE-3B4F-4CF4-8743-7E1E2BF79948}"/>
                  </a:ext>
                </a:extLst>
              </p:cNvPr>
              <p:cNvSpPr txBox="1"/>
              <p:nvPr/>
            </p:nvSpPr>
            <p:spPr>
              <a:xfrm>
                <a:off x="5131215" y="5750709"/>
                <a:ext cx="364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תיבת טקסט 42">
                <a:extLst>
                  <a:ext uri="{FF2B5EF4-FFF2-40B4-BE49-F238E27FC236}">
                    <a16:creationId xmlns:a16="http://schemas.microsoft.com/office/drawing/2014/main" id="{1A8571DE-3B4F-4CF4-8743-7E1E2BF79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215" y="5750709"/>
                <a:ext cx="364654" cy="369332"/>
              </a:xfrm>
              <a:prstGeom prst="rect">
                <a:avLst/>
              </a:prstGeom>
              <a:blipFill>
                <a:blip r:embed="rId6"/>
                <a:stretch>
                  <a:fillRect t="-6557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FCEFFB68-D9C2-45E9-AEEF-34F37AE15951}"/>
              </a:ext>
            </a:extLst>
          </p:cNvPr>
          <p:cNvCxnSpPr>
            <a:cxnSpLocks/>
          </p:cNvCxnSpPr>
          <p:nvPr/>
        </p:nvCxnSpPr>
        <p:spPr>
          <a:xfrm flipH="1">
            <a:off x="6581470" y="1044180"/>
            <a:ext cx="3202930" cy="160530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תיבת טקסט 31">
                <a:extLst>
                  <a:ext uri="{FF2B5EF4-FFF2-40B4-BE49-F238E27FC236}">
                    <a16:creationId xmlns:a16="http://schemas.microsoft.com/office/drawing/2014/main" id="{320B62EC-AD69-40B8-A365-6784C8506546}"/>
                  </a:ext>
                </a:extLst>
              </p:cNvPr>
              <p:cNvSpPr txBox="1"/>
              <p:nvPr/>
            </p:nvSpPr>
            <p:spPr>
              <a:xfrm>
                <a:off x="5567477" y="1529874"/>
                <a:ext cx="489857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תיבת טקסט 31">
                <a:extLst>
                  <a:ext uri="{FF2B5EF4-FFF2-40B4-BE49-F238E27FC236}">
                    <a16:creationId xmlns:a16="http://schemas.microsoft.com/office/drawing/2014/main" id="{320B62EC-AD69-40B8-A365-6784C8506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477" y="1529874"/>
                <a:ext cx="489857" cy="387927"/>
              </a:xfrm>
              <a:prstGeom prst="rect">
                <a:avLst/>
              </a:prstGeom>
              <a:blipFill>
                <a:blip r:embed="rId7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תיבת טקסט 54">
            <a:extLst>
              <a:ext uri="{FF2B5EF4-FFF2-40B4-BE49-F238E27FC236}">
                <a16:creationId xmlns:a16="http://schemas.microsoft.com/office/drawing/2014/main" id="{09BB56A8-5786-4F67-A948-BC4BA04FAE04}"/>
              </a:ext>
            </a:extLst>
          </p:cNvPr>
          <p:cNvSpPr txBox="1"/>
          <p:nvPr/>
        </p:nvSpPr>
        <p:spPr>
          <a:xfrm>
            <a:off x="11002366" y="3986382"/>
            <a:ext cx="720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תיבת טקסט 58">
                <a:extLst>
                  <a:ext uri="{FF2B5EF4-FFF2-40B4-BE49-F238E27FC236}">
                    <a16:creationId xmlns:a16="http://schemas.microsoft.com/office/drawing/2014/main" id="{855D62F7-25A6-4E74-B237-2EA034F41933}"/>
                  </a:ext>
                </a:extLst>
              </p:cNvPr>
              <p:cNvSpPr txBox="1"/>
              <p:nvPr/>
            </p:nvSpPr>
            <p:spPr>
              <a:xfrm>
                <a:off x="8042677" y="3796391"/>
                <a:ext cx="2783935" cy="695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𝑐</m:t>
                          </m:r>
                          <m:rad>
                            <m:radPr>
                              <m:degHide m:val="on"/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12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d>
                                <m:dPr>
                                  <m:sepChr m:val=",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Sup>
                                    <m:sSubSupPr>
                                      <m:ctrlPr>
                                        <a:rPr 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sz="12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rad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9" name="תיבת טקסט 58">
                <a:extLst>
                  <a:ext uri="{FF2B5EF4-FFF2-40B4-BE49-F238E27FC236}">
                    <a16:creationId xmlns:a16="http://schemas.microsoft.com/office/drawing/2014/main" id="{855D62F7-25A6-4E74-B237-2EA034F41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677" y="3796391"/>
                <a:ext cx="2783935" cy="6951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מחבר: מרפקי 62">
            <a:extLst>
              <a:ext uri="{FF2B5EF4-FFF2-40B4-BE49-F238E27FC236}">
                <a16:creationId xmlns:a16="http://schemas.microsoft.com/office/drawing/2014/main" id="{C17075BC-AC74-4498-BF8F-B8E212ABF024}"/>
              </a:ext>
            </a:extLst>
          </p:cNvPr>
          <p:cNvCxnSpPr>
            <a:cxnSpLocks/>
            <a:stCxn id="22" idx="1"/>
            <a:endCxn id="59" idx="0"/>
          </p:cNvCxnSpPr>
          <p:nvPr/>
        </p:nvCxnSpPr>
        <p:spPr>
          <a:xfrm rot="10800000" flipV="1">
            <a:off x="9434646" y="3150237"/>
            <a:ext cx="766647" cy="64615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מחבר: מרפקי 1027">
            <a:extLst>
              <a:ext uri="{FF2B5EF4-FFF2-40B4-BE49-F238E27FC236}">
                <a16:creationId xmlns:a16="http://schemas.microsoft.com/office/drawing/2014/main" id="{AC8CFBD1-6DF8-4879-8BDC-09402291B7EB}"/>
              </a:ext>
            </a:extLst>
          </p:cNvPr>
          <p:cNvCxnSpPr>
            <a:cxnSpLocks/>
            <a:stCxn id="59" idx="2"/>
            <a:endCxn id="79" idx="1"/>
          </p:cNvCxnSpPr>
          <p:nvPr/>
        </p:nvCxnSpPr>
        <p:spPr>
          <a:xfrm rot="16200000" flipH="1">
            <a:off x="9218195" y="4707968"/>
            <a:ext cx="563868" cy="13096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0" name="מחבר: מרפקי 1029">
            <a:extLst>
              <a:ext uri="{FF2B5EF4-FFF2-40B4-BE49-F238E27FC236}">
                <a16:creationId xmlns:a16="http://schemas.microsoft.com/office/drawing/2014/main" id="{0030238C-FCFE-41DA-8939-50752FBD563E}"/>
              </a:ext>
            </a:extLst>
          </p:cNvPr>
          <p:cNvCxnSpPr>
            <a:cxnSpLocks/>
            <a:stCxn id="22" idx="3"/>
            <a:endCxn id="55" idx="0"/>
          </p:cNvCxnSpPr>
          <p:nvPr/>
        </p:nvCxnSpPr>
        <p:spPr>
          <a:xfrm>
            <a:off x="10620483" y="3150237"/>
            <a:ext cx="742020" cy="83614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2" name="מחבר: מרפקי 1031">
            <a:extLst>
              <a:ext uri="{FF2B5EF4-FFF2-40B4-BE49-F238E27FC236}">
                <a16:creationId xmlns:a16="http://schemas.microsoft.com/office/drawing/2014/main" id="{556FA664-E905-43BA-B0E9-4486ACE2C543}"/>
              </a:ext>
            </a:extLst>
          </p:cNvPr>
          <p:cNvCxnSpPr>
            <a:cxnSpLocks/>
            <a:stCxn id="55" idx="2"/>
            <a:endCxn id="79" idx="3"/>
          </p:cNvCxnSpPr>
          <p:nvPr/>
        </p:nvCxnSpPr>
        <p:spPr>
          <a:xfrm rot="5400000">
            <a:off x="10948557" y="4641440"/>
            <a:ext cx="699672" cy="12822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תיבת טקסט 75">
                <a:extLst>
                  <a:ext uri="{FF2B5EF4-FFF2-40B4-BE49-F238E27FC236}">
                    <a16:creationId xmlns:a16="http://schemas.microsoft.com/office/drawing/2014/main" id="{3979BEA6-119A-4A05-A93A-5A0C74D52F8E}"/>
                  </a:ext>
                </a:extLst>
              </p:cNvPr>
              <p:cNvSpPr txBox="1"/>
              <p:nvPr/>
            </p:nvSpPr>
            <p:spPr>
              <a:xfrm>
                <a:off x="9858557" y="5572036"/>
                <a:ext cx="1083581" cy="405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תיבת טקסט 75">
                <a:extLst>
                  <a:ext uri="{FF2B5EF4-FFF2-40B4-BE49-F238E27FC236}">
                    <a16:creationId xmlns:a16="http://schemas.microsoft.com/office/drawing/2014/main" id="{3979BEA6-119A-4A05-A93A-5A0C74D52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557" y="5572036"/>
                <a:ext cx="1083581" cy="405432"/>
              </a:xfrm>
              <a:prstGeom prst="rect">
                <a:avLst/>
              </a:prstGeom>
              <a:blipFill>
                <a:blip r:embed="rId9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תיבת טקסט 78">
            <a:extLst>
              <a:ext uri="{FF2B5EF4-FFF2-40B4-BE49-F238E27FC236}">
                <a16:creationId xmlns:a16="http://schemas.microsoft.com/office/drawing/2014/main" id="{BEC151B6-C331-452C-83B6-B8000D557040}"/>
              </a:ext>
            </a:extLst>
          </p:cNvPr>
          <p:cNvSpPr txBox="1"/>
          <p:nvPr/>
        </p:nvSpPr>
        <p:spPr>
          <a:xfrm>
            <a:off x="9565613" y="4870720"/>
            <a:ext cx="1668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 Threshold</a:t>
            </a:r>
          </a:p>
        </p:txBody>
      </p:sp>
      <p:cxnSp>
        <p:nvCxnSpPr>
          <p:cNvPr id="1043" name="מחבר: מרפקי 1042">
            <a:extLst>
              <a:ext uri="{FF2B5EF4-FFF2-40B4-BE49-F238E27FC236}">
                <a16:creationId xmlns:a16="http://schemas.microsoft.com/office/drawing/2014/main" id="{34FCFD54-9661-4A03-9051-D5708979FD10}"/>
              </a:ext>
            </a:extLst>
          </p:cNvPr>
          <p:cNvCxnSpPr>
            <a:cxnSpLocks/>
            <a:stCxn id="79" idx="2"/>
            <a:endCxn id="76" idx="0"/>
          </p:cNvCxnSpPr>
          <p:nvPr/>
        </p:nvCxnSpPr>
        <p:spPr>
          <a:xfrm rot="16200000" flipH="1">
            <a:off x="10234156" y="5405844"/>
            <a:ext cx="331984" cy="4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6" name="מלבן 1045">
            <a:extLst>
              <a:ext uri="{FF2B5EF4-FFF2-40B4-BE49-F238E27FC236}">
                <a16:creationId xmlns:a16="http://schemas.microsoft.com/office/drawing/2014/main" id="{8FB675A4-CFF9-405B-AEC4-4854EE6DC823}"/>
              </a:ext>
            </a:extLst>
          </p:cNvPr>
          <p:cNvSpPr/>
          <p:nvPr/>
        </p:nvSpPr>
        <p:spPr>
          <a:xfrm>
            <a:off x="10395458" y="4360649"/>
            <a:ext cx="744096" cy="352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F3E5BD5-5209-4BB6-B6AF-BDB79A1E6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082148"/>
              </p:ext>
            </p:extLst>
          </p:nvPr>
        </p:nvGraphicFramePr>
        <p:xfrm>
          <a:off x="9978586" y="492836"/>
          <a:ext cx="700926" cy="710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42">
                  <a:extLst>
                    <a:ext uri="{9D8B030D-6E8A-4147-A177-3AD203B41FA5}">
                      <a16:colId xmlns:a16="http://schemas.microsoft.com/office/drawing/2014/main" val="2640510315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179217918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399582001"/>
                    </a:ext>
                  </a:extLst>
                </a:gridCol>
              </a:tblGrid>
              <a:tr h="23667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4448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51724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28566"/>
                  </a:ext>
                </a:extLst>
              </a:tr>
            </a:tbl>
          </a:graphicData>
        </a:graphic>
      </p:graphicFrame>
      <p:graphicFrame>
        <p:nvGraphicFramePr>
          <p:cNvPr id="29" name="Table 6">
            <a:extLst>
              <a:ext uri="{FF2B5EF4-FFF2-40B4-BE49-F238E27FC236}">
                <a16:creationId xmlns:a16="http://schemas.microsoft.com/office/drawing/2014/main" id="{C6A9107A-9EC3-459A-BFB2-0F7EF1C5F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669439"/>
              </p:ext>
            </p:extLst>
          </p:nvPr>
        </p:nvGraphicFramePr>
        <p:xfrm>
          <a:off x="10049404" y="582122"/>
          <a:ext cx="700926" cy="710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42">
                  <a:extLst>
                    <a:ext uri="{9D8B030D-6E8A-4147-A177-3AD203B41FA5}">
                      <a16:colId xmlns:a16="http://schemas.microsoft.com/office/drawing/2014/main" val="2640510315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179217918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399582001"/>
                    </a:ext>
                  </a:extLst>
                </a:gridCol>
              </a:tblGrid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4448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51724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28566"/>
                  </a:ext>
                </a:extLst>
              </a:tr>
            </a:tbl>
          </a:graphicData>
        </a:graphic>
      </p:graphicFrame>
      <p:graphicFrame>
        <p:nvGraphicFramePr>
          <p:cNvPr id="30" name="Table 6">
            <a:extLst>
              <a:ext uri="{FF2B5EF4-FFF2-40B4-BE49-F238E27FC236}">
                <a16:creationId xmlns:a16="http://schemas.microsoft.com/office/drawing/2014/main" id="{2DF6D694-2133-4458-A56D-C04CEDC01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643642"/>
              </p:ext>
            </p:extLst>
          </p:nvPr>
        </p:nvGraphicFramePr>
        <p:xfrm>
          <a:off x="10129483" y="689174"/>
          <a:ext cx="700926" cy="710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42">
                  <a:extLst>
                    <a:ext uri="{9D8B030D-6E8A-4147-A177-3AD203B41FA5}">
                      <a16:colId xmlns:a16="http://schemas.microsoft.com/office/drawing/2014/main" val="2640510315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179217918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399582001"/>
                    </a:ext>
                  </a:extLst>
                </a:gridCol>
              </a:tblGrid>
              <a:tr h="236671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4448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51724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28566"/>
                  </a:ext>
                </a:extLst>
              </a:tr>
            </a:tbl>
          </a:graphicData>
        </a:graphic>
      </p:graphicFrame>
      <p:graphicFrame>
        <p:nvGraphicFramePr>
          <p:cNvPr id="31" name="Table 6">
            <a:extLst>
              <a:ext uri="{FF2B5EF4-FFF2-40B4-BE49-F238E27FC236}">
                <a16:creationId xmlns:a16="http://schemas.microsoft.com/office/drawing/2014/main" id="{F6003F6A-6EDA-463A-A19B-EE3FCA109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190449"/>
              </p:ext>
            </p:extLst>
          </p:nvPr>
        </p:nvGraphicFramePr>
        <p:xfrm>
          <a:off x="10199169" y="795600"/>
          <a:ext cx="700926" cy="710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42">
                  <a:extLst>
                    <a:ext uri="{9D8B030D-6E8A-4147-A177-3AD203B41FA5}">
                      <a16:colId xmlns:a16="http://schemas.microsoft.com/office/drawing/2014/main" val="2640510315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179217918"/>
                    </a:ext>
                  </a:extLst>
                </a:gridCol>
                <a:gridCol w="233642">
                  <a:extLst>
                    <a:ext uri="{9D8B030D-6E8A-4147-A177-3AD203B41FA5}">
                      <a16:colId xmlns:a16="http://schemas.microsoft.com/office/drawing/2014/main" val="2399582001"/>
                    </a:ext>
                  </a:extLst>
                </a:gridCol>
              </a:tblGrid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64448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517248"/>
                  </a:ext>
                </a:extLst>
              </a:tr>
              <a:tr h="236671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28566"/>
                  </a:ext>
                </a:extLst>
              </a:tr>
            </a:tbl>
          </a:graphicData>
        </a:graphic>
      </p:graphicFrame>
      <p:cxnSp>
        <p:nvCxnSpPr>
          <p:cNvPr id="33" name="מחבר: מרפקי 1042">
            <a:extLst>
              <a:ext uri="{FF2B5EF4-FFF2-40B4-BE49-F238E27FC236}">
                <a16:creationId xmlns:a16="http://schemas.microsoft.com/office/drawing/2014/main" id="{471FBDF3-1BAA-4808-8102-44D83BFD23D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42266" y="1759857"/>
            <a:ext cx="306383" cy="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06FB168-764F-4F86-8325-C328278CE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4673"/>
              </p:ext>
            </p:extLst>
          </p:nvPr>
        </p:nvGraphicFramePr>
        <p:xfrm>
          <a:off x="9483635" y="1982691"/>
          <a:ext cx="187452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2855685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145823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96867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2065147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795091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8255759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0168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93826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49919403"/>
                    </a:ext>
                  </a:extLst>
                </a:gridCol>
              </a:tblGrid>
              <a:tr h="151425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83603"/>
                  </a:ext>
                </a:extLst>
              </a:tr>
              <a:tr h="151425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339578"/>
                  </a:ext>
                </a:extLst>
              </a:tr>
              <a:tr h="151425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39986"/>
                  </a:ext>
                </a:extLst>
              </a:tr>
              <a:tr h="151425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782179"/>
                  </a:ext>
                </a:extLst>
              </a:tr>
            </a:tbl>
          </a:graphicData>
        </a:graphic>
      </p:graphicFrame>
      <p:cxnSp>
        <p:nvCxnSpPr>
          <p:cNvPr id="57" name="מחבר: מרפקי 1042">
            <a:extLst>
              <a:ext uri="{FF2B5EF4-FFF2-40B4-BE49-F238E27FC236}">
                <a16:creationId xmlns:a16="http://schemas.microsoft.com/office/drawing/2014/main" id="{DE0BD2A9-8E1F-4DD5-B28F-EF1B0DF7B1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53207" y="2805111"/>
            <a:ext cx="306383" cy="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882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8A8C6F2-8D4A-4C3B-A859-D27E7612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Our Project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A91E8C6-B9B2-4092-9571-86A861FD8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11228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Weighted Nuclear Norm Minimization for Video Denoising (WNNVD).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The naive solution: Apply WWNID separately per frame.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Main Challenges:</a:t>
            </a:r>
          </a:p>
          <a:p>
            <a:pPr lvl="1"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Utilize temporal data (which is not used by the WNNID).</a:t>
            </a:r>
          </a:p>
          <a:p>
            <a:pPr lvl="1"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Integrate ideas and solutions from different papers.</a:t>
            </a:r>
          </a:p>
          <a:p>
            <a:pPr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 Out of Scope:</a:t>
            </a:r>
          </a:p>
          <a:p>
            <a:pPr lvl="1"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Processing RGB images.</a:t>
            </a:r>
          </a:p>
          <a:p>
            <a:pPr lvl="1" algn="l" rtl="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Non-Causal algorithm.</a:t>
            </a:r>
          </a:p>
        </p:txBody>
      </p:sp>
    </p:spTree>
    <p:extLst>
      <p:ext uri="{BB962C8B-B14F-4D97-AF65-F5344CB8AC3E}">
        <p14:creationId xmlns:p14="http://schemas.microsoft.com/office/powerpoint/2010/main" val="211555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22DDA0-70B0-45C4-8E7F-8E4F4835D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Literature Review – key papers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719EBD4-4B0C-45F8-AA42-235BC7C20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b="1" u="sng" dirty="0">
                <a:effectLst/>
                <a:ea typeface="Times New Roman" panose="02020603050405020304" pitchFamily="18" charset="0"/>
              </a:rPr>
              <a:t>“A singular value thresholding algorithm for matrix completion”</a:t>
            </a:r>
            <a:r>
              <a:rPr lang="en-US" b="1" dirty="0">
                <a:effectLst/>
                <a:ea typeface="Times New Roman" panose="02020603050405020304" pitchFamily="18" charset="0"/>
              </a:rPr>
              <a:t> </a:t>
            </a:r>
            <a:r>
              <a:rPr lang="he-IL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ea typeface="Times New Roman" panose="02020603050405020304" pitchFamily="18" charset="0"/>
              </a:rPr>
              <a:t>- Presented the NNM as a convex relaxation for the low-rank minimization problem.</a:t>
            </a:r>
            <a:endParaRPr lang="he-IL" dirty="0">
              <a:effectLst/>
              <a:ea typeface="Times New Roman" panose="02020603050405020304" pitchFamily="18" charset="0"/>
            </a:endParaRPr>
          </a:p>
          <a:p>
            <a:pPr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b="1" u="sng" dirty="0">
                <a:effectLst/>
                <a:ea typeface="Times New Roman" panose="02020603050405020304" pitchFamily="18" charset="0"/>
              </a:rPr>
              <a:t>“Image Denoising by Sparse 3-D Transform-Domain” (BM3D)</a:t>
            </a:r>
            <a:r>
              <a:rPr lang="en-US" b="1" dirty="0">
                <a:effectLst/>
                <a:ea typeface="Times New Roman" panose="02020603050405020304" pitchFamily="18" charset="0"/>
              </a:rPr>
              <a:t>  </a:t>
            </a:r>
            <a:r>
              <a:rPr lang="en-US" dirty="0">
                <a:effectLst/>
                <a:ea typeface="Times New Roman" panose="02020603050405020304" pitchFamily="18" charset="0"/>
              </a:rPr>
              <a:t>-  Was SOTA algorithm and used as comparison. Also, this paper uses the same grouping method as WNNID – block matching (BM).</a:t>
            </a:r>
          </a:p>
          <a:p>
            <a:pPr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u="sng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“Video Denoising by Sparse 3D Transform-Domain Collaborative Filtering</a:t>
            </a:r>
            <a:r>
              <a:rPr lang="en-US" b="1" u="sng" dirty="0"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r>
              <a:rPr lang="en-US" b="1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– Proposed a grouping method which creates blocks from videos, utilizing temporal data. Our Block Matching is based on this method.</a:t>
            </a:r>
          </a:p>
          <a:p>
            <a:pPr algn="l" rtl="0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b="1" u="sng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"Video Denoising, Deblocking, and Enhancement Through Separable 4-D Nonlocal Spatiotemporal Transforms“ (VBM4D)</a:t>
            </a:r>
            <a:r>
              <a:rPr lang="en-US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– Proposed a different grouping method. First creating temporal trajectories of patches and then search for similar trajectories. This is an addition to our project that we implemented.</a:t>
            </a:r>
            <a:endParaRPr lang="he-IL" dirty="0">
              <a:effectLst/>
              <a:ea typeface="Times New Roman" panose="02020603050405020304" pitchFamily="18" charset="0"/>
            </a:endParaRP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9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19947A0-8AFF-448E-8E57-14A9A564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b="1" dirty="0"/>
              <a:t>WNNVD – General Description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EB9B626-12E9-4ABD-A97E-E47B92DBF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Algorithm block diagram: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>
              <a:buFont typeface="Courier New" panose="02070309020205020404" pitchFamily="49" charset="0"/>
              <a:buChar char="o"/>
            </a:pPr>
            <a:r>
              <a:rPr lang="en-US" dirty="0"/>
              <a:t> The grouping step (“Block Matching”) has the most complicated, and most important logic.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CF8077F5-A9C1-4C9B-BC2D-4CDA0438C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80" y="2267248"/>
            <a:ext cx="9589839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75228"/>
      </p:ext>
    </p:extLst>
  </p:cSld>
  <p:clrMapOvr>
    <a:masterClrMapping/>
  </p:clrMapOvr>
</p:sld>
</file>

<file path=ppt/theme/theme1.xml><?xml version="1.0" encoding="utf-8"?>
<a:theme xmlns:a="http://schemas.openxmlformats.org/drawingml/2006/main" name="מבט לאחור">
  <a:themeElements>
    <a:clrScheme name="מבט לאחור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מבט לאחור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בט לאחור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6103</TotalTime>
  <Words>1399</Words>
  <Application>Microsoft Office PowerPoint</Application>
  <PresentationFormat>Widescreen</PresentationFormat>
  <Paragraphs>358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Calibri Light</vt:lpstr>
      <vt:lpstr>Cambria Math</vt:lpstr>
      <vt:lpstr>Courier New</vt:lpstr>
      <vt:lpstr>David</vt:lpstr>
      <vt:lpstr>מבט לאחור</vt:lpstr>
      <vt:lpstr>0510-6201 – Digital Signal Processing  Final Project</vt:lpstr>
      <vt:lpstr>Table of Contents</vt:lpstr>
      <vt:lpstr>PowerPoint Presentation</vt:lpstr>
      <vt:lpstr>Low-Rank Matrix Approximation (LRMA)</vt:lpstr>
      <vt:lpstr>Chosen Paper</vt:lpstr>
      <vt:lpstr>Chosen Paper</vt:lpstr>
      <vt:lpstr>Our Project</vt:lpstr>
      <vt:lpstr>Literature Review – key papers</vt:lpstr>
      <vt:lpstr>WNNVD – General Description</vt:lpstr>
      <vt:lpstr>WNNVD – Preprocessing</vt:lpstr>
      <vt:lpstr>WNNVD – Block Matching</vt:lpstr>
      <vt:lpstr>WNNVD – Block Matching (Example)</vt:lpstr>
      <vt:lpstr>WNNVD – Group Extraction, Aggregation</vt:lpstr>
      <vt:lpstr>WNNVD –WNNM </vt:lpstr>
      <vt:lpstr>Results – Block Matching</vt:lpstr>
      <vt:lpstr>Results – Parameter Analysis</vt:lpstr>
      <vt:lpstr>Results - Comparison</vt:lpstr>
      <vt:lpstr>Results - Comparison</vt:lpstr>
      <vt:lpstr>Results - Comparison</vt:lpstr>
      <vt:lpstr>Results - Examples</vt:lpstr>
      <vt:lpstr>Results - Examples</vt:lpstr>
      <vt:lpstr>WNNVD – Extension</vt:lpstr>
      <vt:lpstr>Suggested Future Work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0510-6201 – Digital Signal Processing Final Project</dc:title>
  <dc:creator>Uri</dc:creator>
  <cp:lastModifiedBy>Roy Hachnochi</cp:lastModifiedBy>
  <cp:revision>99</cp:revision>
  <dcterms:created xsi:type="dcterms:W3CDTF">2021-09-10T19:40:24Z</dcterms:created>
  <dcterms:modified xsi:type="dcterms:W3CDTF">2021-09-27T08:50:53Z</dcterms:modified>
</cp:coreProperties>
</file>